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85" r:id="rId3"/>
    <p:sldId id="257" r:id="rId4"/>
    <p:sldId id="259" r:id="rId5"/>
    <p:sldId id="280" r:id="rId6"/>
    <p:sldId id="277" r:id="rId7"/>
    <p:sldId id="269" r:id="rId8"/>
    <p:sldId id="281" r:id="rId9"/>
    <p:sldId id="284" r:id="rId10"/>
    <p:sldId id="271" r:id="rId11"/>
    <p:sldId id="283" r:id="rId12"/>
    <p:sldId id="28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32" autoAdjust="0"/>
    <p:restoredTop sz="85458" autoAdjust="0"/>
  </p:normalViewPr>
  <p:slideViewPr>
    <p:cSldViewPr>
      <p:cViewPr varScale="1">
        <p:scale>
          <a:sx n="98" d="100"/>
          <a:sy n="98" d="100"/>
        </p:scale>
        <p:origin x="1572" y="78"/>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Zvonimir Atletic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The students are likely familiar with the Stations of the Cross (in Latin, the </a:t>
            </a:r>
            <a:r>
              <a:rPr lang="en-US" sz="1200" i="1" kern="1200" dirty="0">
                <a:solidFill>
                  <a:schemeClr val="tx1"/>
                </a:solidFill>
                <a:effectLst/>
                <a:latin typeface="+mn-lt"/>
                <a:ea typeface="+mn-ea"/>
                <a:cs typeface="+mn-cs"/>
              </a:rPr>
              <a:t>Via Crucis</a:t>
            </a:r>
            <a:r>
              <a:rPr lang="en-US" sz="1200" kern="1200" dirty="0">
                <a:solidFill>
                  <a:schemeClr val="tx1"/>
                </a:solidFill>
                <a:effectLst/>
                <a:latin typeface="+mn-lt"/>
                <a:ea typeface="+mn-ea"/>
                <a:cs typeface="+mn-cs"/>
              </a:rPr>
              <a:t>), particularly if they attended a Catholic elementary school and/or they attend a Catholic parish. They may be less familiar with the Stations of Light </a:t>
            </a:r>
            <a:r>
              <a:rPr lang="en-US" sz="1200" i="1" kern="1200" dirty="0">
                <a:solidFill>
                  <a:schemeClr val="tx1"/>
                </a:solidFill>
                <a:effectLst/>
                <a:latin typeface="+mn-lt"/>
                <a:ea typeface="+mn-ea"/>
                <a:cs typeface="+mn-cs"/>
              </a:rPr>
              <a:t>(Via Lucis)</a:t>
            </a:r>
            <a:r>
              <a:rPr lang="en-US" sz="1200" kern="1200" dirty="0">
                <a:solidFill>
                  <a:schemeClr val="tx1"/>
                </a:solidFill>
                <a:effectLst/>
                <a:latin typeface="+mn-lt"/>
                <a:ea typeface="+mn-ea"/>
                <a:cs typeface="+mn-cs"/>
              </a:rPr>
              <a:t>, a devotion that was developed by a Salesian priest in the 1990s and that is now officially recognized by the Vatican’s Congregation for Divine Worship and the Discipline of the Sacraments. The </a:t>
            </a:r>
            <a:r>
              <a:rPr lang="en-US" sz="1200" i="1" kern="1200" dirty="0">
                <a:solidFill>
                  <a:schemeClr val="tx1"/>
                </a:solidFill>
                <a:effectLst/>
                <a:latin typeface="+mn-lt"/>
                <a:ea typeface="+mn-ea"/>
                <a:cs typeface="+mn-cs"/>
              </a:rPr>
              <a:t>Via Lucis</a:t>
            </a:r>
            <a:r>
              <a:rPr lang="en-US" sz="1200" kern="1200" dirty="0">
                <a:solidFill>
                  <a:schemeClr val="tx1"/>
                </a:solidFill>
                <a:effectLst/>
                <a:latin typeface="+mn-lt"/>
                <a:ea typeface="+mn-ea"/>
                <a:cs typeface="+mn-cs"/>
              </a:rPr>
              <a:t> consists of fourteen stations that begin with Jesus’ Resurrection, move through his post-Resurrection appearances, and end with Mary and the disciples awaiting the gift of the Spirit at Pentecost. Although both the Stations of the Cross and the Stations of Light may be prayed at any time, it is traditional to pray the Stations of the Cross during the Lenten season and the Stations of Light during the Easter season.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3326526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PhilipYb Studio </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42652291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1018882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artisteer</a:t>
            </a:r>
            <a:r>
              <a:rPr lang="en-US" dirty="0"/>
              <a:t> / iStock.com</a:t>
            </a:r>
          </a:p>
        </p:txBody>
      </p:sp>
      <p:sp>
        <p:nvSpPr>
          <p:cNvPr id="4" name="Slide Number Placeholder 3"/>
          <p:cNvSpPr>
            <a:spLocks noGrp="1"/>
          </p:cNvSpPr>
          <p:nvPr>
            <p:ph type="sldNum" sz="quarter" idx="5"/>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4292787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aopmike / iStock.com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bpperry / iStock.com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br>
              <a:rPr lang="en-US" dirty="0"/>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You might discuss with the students the “Hmmmm  .  .  .  ” questions that appear in the student book: “Why does Sacred Scripture require that we do more than just read it? Why do we have to study it?” As they discuss and respond to these questions, help the students begin to synthesize the material of this course, including the importance of doing the research and study that is needed in order for us to read and pray with Scripture in an informed, contextual manner.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WP Wittman Images</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08264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Janie Maki / Saint Mary’s Press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This image is from the Catholic Church of the Pater Noster, located on the Mount of Olives, in Jerusalem. It is part of a Carmelite monastery. On its walls around the church and its vaulted cloister are translations of the Lord’s Prayer in 140 languages inscribed on colorful ceramic plaques.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16661520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3917601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IngridHS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2733137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FatCamera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Help the students to understand that </a:t>
            </a:r>
            <a:r>
              <a:rPr lang="en-US" sz="1200" i="1" kern="1200" dirty="0">
                <a:solidFill>
                  <a:schemeClr val="tx1"/>
                </a:solidFill>
                <a:effectLst/>
                <a:latin typeface="+mn-lt"/>
                <a:ea typeface="+mn-ea"/>
                <a:cs typeface="+mn-cs"/>
              </a:rPr>
              <a:t>lectio divina</a:t>
            </a:r>
            <a:r>
              <a:rPr lang="en-US" sz="1200" kern="1200" dirty="0">
                <a:solidFill>
                  <a:schemeClr val="tx1"/>
                </a:solidFill>
                <a:effectLst/>
                <a:latin typeface="+mn-lt"/>
                <a:ea typeface="+mn-ea"/>
                <a:cs typeface="+mn-cs"/>
              </a:rPr>
              <a:t> is a deep immersion in a Scripture passage in which one truly seeks, with an open heart and mind, what God is revealing through it. It differs from quickly skimming a passage just to find its basic meaning, and it differs from academic study (although academic study can inform </a:t>
            </a:r>
            <a:r>
              <a:rPr lang="en-US" sz="1200" i="1" kern="1200" dirty="0">
                <a:solidFill>
                  <a:schemeClr val="tx1"/>
                </a:solidFill>
                <a:effectLst/>
                <a:latin typeface="+mn-lt"/>
                <a:ea typeface="+mn-ea"/>
                <a:cs typeface="+mn-cs"/>
              </a:rPr>
              <a:t>lectio divina</a:t>
            </a:r>
            <a:r>
              <a:rPr lang="en-US" sz="1200" kern="1200" dirty="0">
                <a:solidFill>
                  <a:schemeClr val="tx1"/>
                </a:solidFill>
                <a:effectLst/>
                <a:latin typeface="+mn-lt"/>
                <a:ea typeface="+mn-ea"/>
                <a:cs typeface="+mn-cs"/>
              </a:rPr>
              <a:t>). If at all possible, give the students the opportunity to experience </a:t>
            </a:r>
            <a:r>
              <a:rPr lang="en-US" sz="1200" i="1" kern="1200" dirty="0">
                <a:solidFill>
                  <a:schemeClr val="tx1"/>
                </a:solidFill>
                <a:effectLst/>
                <a:latin typeface="+mn-lt"/>
                <a:ea typeface="+mn-ea"/>
                <a:cs typeface="+mn-cs"/>
              </a:rPr>
              <a:t>lectio divina</a:t>
            </a:r>
            <a:r>
              <a:rPr lang="en-US" sz="1200" kern="1200" dirty="0">
                <a:solidFill>
                  <a:schemeClr val="tx1"/>
                </a:solidFill>
                <a:effectLst/>
                <a:latin typeface="+mn-lt"/>
                <a:ea typeface="+mn-ea"/>
                <a:cs typeface="+mn-cs"/>
              </a:rPr>
              <a:t> during this unit.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9385895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057400"/>
            <a:ext cx="9144000" cy="1470025"/>
          </a:xfrm>
        </p:spPr>
        <p:txBody>
          <a:bodyPr>
            <a:normAutofit/>
          </a:bodyPr>
          <a:lstStyle/>
          <a:p>
            <a:r>
              <a:rPr lang="en-US" dirty="0"/>
              <a:t>Scripture in the </a:t>
            </a:r>
            <a:br>
              <a:rPr lang="en-US" dirty="0"/>
            </a:br>
            <a:r>
              <a:rPr lang="en-US" dirty="0"/>
              <a:t>Life of the Church</a:t>
            </a:r>
          </a:p>
        </p:txBody>
      </p:sp>
      <p:sp>
        <p:nvSpPr>
          <p:cNvPr id="3" name="Subtitle 2"/>
          <p:cNvSpPr txBox="1">
            <a:spLocks/>
          </p:cNvSpPr>
          <p:nvPr/>
        </p:nvSpPr>
        <p:spPr>
          <a:xfrm>
            <a:off x="0"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5, Chapter 17</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TX006146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838200"/>
            <a:ext cx="8229600" cy="533400"/>
          </a:xfrm>
        </p:spPr>
        <p:txBody>
          <a:bodyPr>
            <a:noAutofit/>
          </a:bodyPr>
          <a:lstStyle/>
          <a:p>
            <a:r>
              <a:rPr lang="en-US" sz="3000" dirty="0"/>
              <a:t>The Stations of the Cross</a:t>
            </a:r>
          </a:p>
        </p:txBody>
      </p:sp>
      <p:sp>
        <p:nvSpPr>
          <p:cNvPr id="3" name="Content Placeholder 2"/>
          <p:cNvSpPr>
            <a:spLocks noGrp="1"/>
          </p:cNvSpPr>
          <p:nvPr>
            <p:ph idx="1"/>
          </p:nvPr>
        </p:nvSpPr>
        <p:spPr>
          <a:xfrm>
            <a:off x="842545" y="1295400"/>
            <a:ext cx="8149055" cy="4209731"/>
          </a:xfrm>
        </p:spPr>
        <p:txBody>
          <a:bodyPr>
            <a:normAutofit/>
          </a:bodyPr>
          <a:lstStyle/>
          <a:p>
            <a:pPr lvl="0"/>
            <a:r>
              <a:rPr lang="en-US" dirty="0"/>
              <a:t>became a popular prayer practice in medieval times, when it was unsafe to travel to Jerusalem</a:t>
            </a:r>
          </a:p>
          <a:p>
            <a:pPr lvl="0"/>
            <a:r>
              <a:rPr lang="en-US" dirty="0"/>
              <a:t>fourteen traditional stations</a:t>
            </a:r>
          </a:p>
          <a:p>
            <a:pPr lvl="0"/>
            <a:r>
              <a:rPr lang="en-US" dirty="0"/>
              <a:t>fourteen scriptural stations </a:t>
            </a:r>
          </a:p>
        </p:txBody>
      </p:sp>
      <p:pic>
        <p:nvPicPr>
          <p:cNvPr id="6" name="Picture 5">
            <a:extLst>
              <a:ext uri="{FF2B5EF4-FFF2-40B4-BE49-F238E27FC236}">
                <a16:creationId xmlns:a16="http://schemas.microsoft.com/office/drawing/2014/main" id="{FB3E1459-6565-7145-AC08-B569DAA727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800" y="3084316"/>
            <a:ext cx="1981200" cy="3048000"/>
          </a:xfrm>
          <a:prstGeom prst="rect">
            <a:avLst/>
          </a:prstGeom>
        </p:spPr>
      </p:pic>
      <p:pic>
        <p:nvPicPr>
          <p:cNvPr id="8" name="Picture 7">
            <a:extLst>
              <a:ext uri="{FF2B5EF4-FFF2-40B4-BE49-F238E27FC236}">
                <a16:creationId xmlns:a16="http://schemas.microsoft.com/office/drawing/2014/main" id="{60601074-0ECF-E848-B8F5-F5B5078CD9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6853" y="3084316"/>
            <a:ext cx="1955800" cy="3048000"/>
          </a:xfrm>
          <a:prstGeom prst="rect">
            <a:avLst/>
          </a:prstGeom>
        </p:spPr>
      </p:pic>
    </p:spTree>
    <p:extLst>
      <p:ext uri="{BB962C8B-B14F-4D97-AF65-F5344CB8AC3E}">
        <p14:creationId xmlns:p14="http://schemas.microsoft.com/office/powerpoint/2010/main" val="3523978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838200"/>
            <a:ext cx="8229600" cy="533400"/>
          </a:xfrm>
        </p:spPr>
        <p:txBody>
          <a:bodyPr>
            <a:noAutofit/>
          </a:bodyPr>
          <a:lstStyle/>
          <a:p>
            <a:r>
              <a:rPr lang="en-US" sz="3000" dirty="0"/>
              <a:t>The Rosary</a:t>
            </a:r>
            <a:endParaRPr lang="en-US" sz="2600" dirty="0"/>
          </a:p>
        </p:txBody>
      </p:sp>
      <p:sp>
        <p:nvSpPr>
          <p:cNvPr id="3" name="Content Placeholder 2"/>
          <p:cNvSpPr>
            <a:spLocks noGrp="1"/>
          </p:cNvSpPr>
          <p:nvPr>
            <p:ph idx="1"/>
          </p:nvPr>
        </p:nvSpPr>
        <p:spPr>
          <a:xfrm>
            <a:off x="842545" y="1295400"/>
            <a:ext cx="8149055" cy="4209731"/>
          </a:xfrm>
        </p:spPr>
        <p:txBody>
          <a:bodyPr>
            <a:normAutofit/>
          </a:bodyPr>
          <a:lstStyle/>
          <a:p>
            <a:pPr lvl="0"/>
            <a:r>
              <a:rPr lang="en-US" dirty="0"/>
              <a:t>scripturally based</a:t>
            </a:r>
          </a:p>
          <a:p>
            <a:pPr lvl="0"/>
            <a:r>
              <a:rPr lang="en-US" dirty="0"/>
              <a:t>honors the Virgin Mary</a:t>
            </a:r>
          </a:p>
          <a:p>
            <a:pPr lvl="0"/>
            <a:r>
              <a:rPr lang="en-US" dirty="0"/>
              <a:t>helps us to meditate on Christ’s life and mission</a:t>
            </a:r>
          </a:p>
        </p:txBody>
      </p:sp>
      <p:pic>
        <p:nvPicPr>
          <p:cNvPr id="5" name="Picture 4">
            <a:extLst>
              <a:ext uri="{FF2B5EF4-FFF2-40B4-BE49-F238E27FC236}">
                <a16:creationId xmlns:a16="http://schemas.microsoft.com/office/drawing/2014/main" id="{0F40B44F-0249-E94B-9EC6-C7379814B5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1437" y="2812731"/>
            <a:ext cx="4953000" cy="3302000"/>
          </a:xfrm>
          <a:prstGeom prst="rect">
            <a:avLst/>
          </a:prstGeom>
        </p:spPr>
      </p:pic>
    </p:spTree>
    <p:extLst>
      <p:ext uri="{BB962C8B-B14F-4D97-AF65-F5344CB8AC3E}">
        <p14:creationId xmlns:p14="http://schemas.microsoft.com/office/powerpoint/2010/main" val="3113746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838200"/>
            <a:ext cx="8229600" cy="533400"/>
          </a:xfrm>
        </p:spPr>
        <p:txBody>
          <a:bodyPr>
            <a:noAutofit/>
          </a:bodyPr>
          <a:lstStyle/>
          <a:p>
            <a:r>
              <a:rPr lang="en-US" sz="3200" dirty="0"/>
              <a:t>How to Pray the Rosary</a:t>
            </a:r>
          </a:p>
        </p:txBody>
      </p:sp>
      <p:sp>
        <p:nvSpPr>
          <p:cNvPr id="3" name="Content Placeholder 2"/>
          <p:cNvSpPr>
            <a:spLocks noGrp="1"/>
          </p:cNvSpPr>
          <p:nvPr>
            <p:ph idx="1"/>
          </p:nvPr>
        </p:nvSpPr>
        <p:spPr>
          <a:xfrm>
            <a:off x="685800" y="1371600"/>
            <a:ext cx="4549201" cy="4738492"/>
          </a:xfrm>
        </p:spPr>
        <p:txBody>
          <a:bodyPr>
            <a:normAutofit lnSpcReduction="10000"/>
          </a:bodyPr>
          <a:lstStyle/>
          <a:p>
            <a:pPr lvl="0"/>
            <a:r>
              <a:rPr lang="en-US" dirty="0"/>
              <a:t>There are ten “decades.”</a:t>
            </a:r>
          </a:p>
          <a:p>
            <a:pPr lvl="0"/>
            <a:r>
              <a:rPr lang="en-US" dirty="0"/>
              <a:t>Each decade consists of:</a:t>
            </a:r>
          </a:p>
          <a:p>
            <a:pPr lvl="1"/>
            <a:r>
              <a:rPr lang="en-US" dirty="0"/>
              <a:t>the Lord’s Prayer</a:t>
            </a:r>
          </a:p>
          <a:p>
            <a:pPr lvl="1"/>
            <a:r>
              <a:rPr lang="en-US" dirty="0"/>
              <a:t>ten Hail Mary’s</a:t>
            </a:r>
          </a:p>
          <a:p>
            <a:pPr lvl="1"/>
            <a:r>
              <a:rPr lang="en-US" dirty="0"/>
              <a:t>the Glory Be</a:t>
            </a:r>
          </a:p>
          <a:p>
            <a:pPr lvl="0"/>
            <a:r>
              <a:rPr lang="en-US" dirty="0"/>
              <a:t>We meditate on one set </a:t>
            </a:r>
            <a:br>
              <a:rPr lang="en-US" dirty="0"/>
            </a:br>
            <a:r>
              <a:rPr lang="en-US" dirty="0"/>
              <a:t>of “mysteries” while praying the Rosary:</a:t>
            </a:r>
          </a:p>
          <a:p>
            <a:pPr lvl="1"/>
            <a:r>
              <a:rPr lang="en-US" dirty="0"/>
              <a:t>Joyful Mysteries</a:t>
            </a:r>
          </a:p>
          <a:p>
            <a:pPr lvl="1"/>
            <a:r>
              <a:rPr lang="en-US" dirty="0"/>
              <a:t>Sorrowful Mysteries</a:t>
            </a:r>
          </a:p>
          <a:p>
            <a:pPr lvl="1"/>
            <a:r>
              <a:rPr lang="en-US" dirty="0"/>
              <a:t>Glorious Mysteries</a:t>
            </a:r>
          </a:p>
          <a:p>
            <a:pPr lvl="1"/>
            <a:r>
              <a:rPr lang="en-US" dirty="0"/>
              <a:t>Luminous Mysteries</a:t>
            </a:r>
          </a:p>
        </p:txBody>
      </p:sp>
      <p:pic>
        <p:nvPicPr>
          <p:cNvPr id="5" name="Picture 4">
            <a:extLst>
              <a:ext uri="{FF2B5EF4-FFF2-40B4-BE49-F238E27FC236}">
                <a16:creationId xmlns:a16="http://schemas.microsoft.com/office/drawing/2014/main" id="{F16FDEFE-D7A6-9C42-A555-F4C0480899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9873" y="838200"/>
            <a:ext cx="3367367" cy="5536180"/>
          </a:xfrm>
          <a:prstGeom prst="rect">
            <a:avLst/>
          </a:prstGeom>
        </p:spPr>
      </p:pic>
    </p:spTree>
    <p:extLst>
      <p:ext uri="{BB962C8B-B14F-4D97-AF65-F5344CB8AC3E}">
        <p14:creationId xmlns:p14="http://schemas.microsoft.com/office/powerpoint/2010/main" val="1774403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93E6654C-37A7-4241-8C3C-80974C8C656E}"/>
              </a:ext>
            </a:extLst>
          </p:cNvPr>
          <p:cNvSpPr txBox="1">
            <a:spLocks/>
          </p:cNvSpPr>
          <p:nvPr/>
        </p:nvSpPr>
        <p:spPr>
          <a:xfrm>
            <a:off x="218738" y="1573622"/>
            <a:ext cx="8706523" cy="9906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How can I use the Bible to pray?</a:t>
            </a:r>
            <a:endParaRPr lang="en-US" sz="3200" dirty="0"/>
          </a:p>
        </p:txBody>
      </p:sp>
      <p:pic>
        <p:nvPicPr>
          <p:cNvPr id="5" name="Picture 4">
            <a:extLst>
              <a:ext uri="{FF2B5EF4-FFF2-40B4-BE49-F238E27FC236}">
                <a16:creationId xmlns:a16="http://schemas.microsoft.com/office/drawing/2014/main" id="{B1C07997-4B63-461F-B738-0F0E3F24C0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95499" y="2438400"/>
            <a:ext cx="4953000" cy="3302000"/>
          </a:xfrm>
          <a:prstGeom prst="rect">
            <a:avLst/>
          </a:prstGeom>
        </p:spPr>
      </p:pic>
      <p:sp>
        <p:nvSpPr>
          <p:cNvPr id="6" name="Title 4">
            <a:extLst>
              <a:ext uri="{FF2B5EF4-FFF2-40B4-BE49-F238E27FC236}">
                <a16:creationId xmlns:a16="http://schemas.microsoft.com/office/drawing/2014/main" id="{D22A7BE5-3CE5-46F3-B303-938565DFD2DF}"/>
              </a:ext>
            </a:extLst>
          </p:cNvPr>
          <p:cNvSpPr txBox="1">
            <a:spLocks/>
          </p:cNvSpPr>
          <p:nvPr/>
        </p:nvSpPr>
        <p:spPr>
          <a:xfrm>
            <a:off x="609600" y="89153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extLst>
      <p:ext uri="{BB962C8B-B14F-4D97-AF65-F5344CB8AC3E}">
        <p14:creationId xmlns:p14="http://schemas.microsoft.com/office/powerpoint/2010/main" val="2807916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40A606E7-75B6-164A-994A-47F859CAFB11}"/>
              </a:ext>
            </a:extLst>
          </p:cNvPr>
          <p:cNvSpPr>
            <a:spLocks noGrp="1"/>
          </p:cNvSpPr>
          <p:nvPr>
            <p:ph idx="1"/>
          </p:nvPr>
        </p:nvSpPr>
        <p:spPr>
          <a:xfrm>
            <a:off x="990599" y="1168400"/>
            <a:ext cx="7467600" cy="4064000"/>
          </a:xfrm>
        </p:spPr>
        <p:txBody>
          <a:bodyPr>
            <a:normAutofit/>
          </a:bodyPr>
          <a:lstStyle/>
          <a:p>
            <a:pPr marL="0" indent="0">
              <a:buNone/>
            </a:pPr>
            <a:r>
              <a:rPr lang="en-US" dirty="0"/>
              <a:t>The Bible is not meant to be a dusty book on a shelf! It is meant to be </a:t>
            </a:r>
            <a:r>
              <a:rPr lang="en-US" b="1" i="1" dirty="0"/>
              <a:t>used</a:t>
            </a:r>
            <a:r>
              <a:rPr lang="en-US" dirty="0"/>
              <a:t>  .  .  .</a:t>
            </a:r>
          </a:p>
          <a:p>
            <a:pPr lvl="0"/>
            <a:r>
              <a:rPr lang="en-US" dirty="0"/>
              <a:t>in both personal and communal prayer </a:t>
            </a:r>
          </a:p>
          <a:p>
            <a:pPr lvl="0"/>
            <a:r>
              <a:rPr lang="en-US" dirty="0"/>
              <a:t>to nourish our life of faith</a:t>
            </a:r>
          </a:p>
          <a:p>
            <a:pPr lvl="0"/>
            <a:r>
              <a:rPr lang="en-US" dirty="0"/>
              <a:t>to help us make moral decisions</a:t>
            </a:r>
          </a:p>
        </p:txBody>
      </p:sp>
      <p:pic>
        <p:nvPicPr>
          <p:cNvPr id="3" name="Picture 2">
            <a:extLst>
              <a:ext uri="{FF2B5EF4-FFF2-40B4-BE49-F238E27FC236}">
                <a16:creationId xmlns:a16="http://schemas.microsoft.com/office/drawing/2014/main" id="{44851306-C6A4-7043-B767-1AEDC03FA4F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9000" b="2000"/>
          <a:stretch/>
        </p:blipFill>
        <p:spPr>
          <a:xfrm>
            <a:off x="2304969" y="3657600"/>
            <a:ext cx="4838861" cy="2540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458200" cy="762000"/>
          </a:xfrm>
        </p:spPr>
        <p:txBody>
          <a:bodyPr>
            <a:noAutofit/>
          </a:bodyPr>
          <a:lstStyle/>
          <a:p>
            <a:r>
              <a:rPr lang="en-US" sz="3200" dirty="0"/>
              <a:t>Scripture Is a Primary Way to Know </a:t>
            </a:r>
            <a:br>
              <a:rPr lang="en-US" sz="3200" dirty="0"/>
            </a:br>
            <a:r>
              <a:rPr lang="en-US" sz="3200" dirty="0"/>
              <a:t>and Love Jesus </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990600" y="2514600"/>
            <a:ext cx="3513667" cy="3238500"/>
          </a:xfrm>
        </p:spPr>
        <p:txBody>
          <a:bodyPr>
            <a:normAutofit/>
          </a:bodyPr>
          <a:lstStyle/>
          <a:p>
            <a:pPr marL="0" indent="0" algn="ctr">
              <a:buNone/>
            </a:pPr>
            <a:r>
              <a:rPr lang="en-US" sz="2800" dirty="0"/>
              <a:t>“Ignorance of the Scriptures is ignorance of Christ.” </a:t>
            </a:r>
            <a:r>
              <a:rPr lang="en-US" sz="2000" dirty="0"/>
              <a:t>—Saint Jerome </a:t>
            </a:r>
            <a:br>
              <a:rPr lang="en-US" sz="2000" dirty="0"/>
            </a:br>
            <a:r>
              <a:rPr lang="en-US" sz="2000" dirty="0"/>
              <a:t>(c. 345–420)</a:t>
            </a:r>
          </a:p>
          <a:p>
            <a:pPr lvl="0"/>
            <a:endParaRPr lang="en-US" dirty="0"/>
          </a:p>
        </p:txBody>
      </p:sp>
      <p:pic>
        <p:nvPicPr>
          <p:cNvPr id="4" name="Picture 3">
            <a:extLst>
              <a:ext uri="{FF2B5EF4-FFF2-40B4-BE49-F238E27FC236}">
                <a16:creationId xmlns:a16="http://schemas.microsoft.com/office/drawing/2014/main" id="{597A2DB4-2CF2-1440-B727-11B4E57C39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0941" y="1447800"/>
            <a:ext cx="3225800" cy="48387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458200" cy="762000"/>
          </a:xfrm>
        </p:spPr>
        <p:txBody>
          <a:bodyPr>
            <a:noAutofit/>
          </a:bodyPr>
          <a:lstStyle/>
          <a:p>
            <a:r>
              <a:rPr lang="en-US" sz="3200" dirty="0"/>
              <a:t>The Use of Scripture in Liturgical Prayer </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685800" y="1600200"/>
            <a:ext cx="7780867" cy="4229100"/>
          </a:xfrm>
        </p:spPr>
        <p:txBody>
          <a:bodyPr>
            <a:normAutofit/>
          </a:bodyPr>
          <a:lstStyle/>
          <a:p>
            <a:pPr lvl="0"/>
            <a:r>
              <a:rPr lang="en-US" dirty="0"/>
              <a:t>Liturgy: The Church’s official, public, communal prayer</a:t>
            </a:r>
          </a:p>
          <a:p>
            <a:pPr lvl="0"/>
            <a:r>
              <a:rPr lang="en-US" dirty="0"/>
              <a:t>Scripture is the basis of all </a:t>
            </a:r>
            <a:br>
              <a:rPr lang="en-US" dirty="0"/>
            </a:br>
            <a:r>
              <a:rPr lang="en-US" dirty="0"/>
              <a:t>our liturgical celebrations.</a:t>
            </a:r>
          </a:p>
          <a:p>
            <a:pPr lvl="1"/>
            <a:r>
              <a:rPr lang="en-US" dirty="0"/>
              <a:t>The Liturgy of the Hours </a:t>
            </a:r>
            <a:br>
              <a:rPr lang="en-US" dirty="0"/>
            </a:br>
            <a:r>
              <a:rPr lang="en-US" dirty="0"/>
              <a:t>(Divine Office) consists </a:t>
            </a:r>
            <a:br>
              <a:rPr lang="en-US" dirty="0"/>
            </a:br>
            <a:r>
              <a:rPr lang="en-US" dirty="0"/>
              <a:t>primarily of Scripture.</a:t>
            </a:r>
          </a:p>
          <a:p>
            <a:pPr lvl="1"/>
            <a:r>
              <a:rPr lang="en-US" dirty="0"/>
              <a:t>Scripture in the Mass</a:t>
            </a:r>
          </a:p>
          <a:p>
            <a:pPr lvl="1"/>
            <a:r>
              <a:rPr lang="en-US" dirty="0"/>
              <a:t>Scripture in the other </a:t>
            </a:r>
            <a:br>
              <a:rPr lang="en-US" dirty="0"/>
            </a:br>
            <a:r>
              <a:rPr lang="en-US" dirty="0"/>
              <a:t>Sacraments</a:t>
            </a:r>
          </a:p>
          <a:p>
            <a:pPr lvl="0"/>
            <a:endParaRPr lang="en-US" dirty="0"/>
          </a:p>
        </p:txBody>
      </p:sp>
      <p:pic>
        <p:nvPicPr>
          <p:cNvPr id="5" name="Picture 4">
            <a:extLst>
              <a:ext uri="{FF2B5EF4-FFF2-40B4-BE49-F238E27FC236}">
                <a16:creationId xmlns:a16="http://schemas.microsoft.com/office/drawing/2014/main" id="{DFD8DC80-5AAF-7942-8AFE-DD17EE78CB8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62" t="-1" r="2659" b="8307"/>
          <a:stretch/>
        </p:blipFill>
        <p:spPr>
          <a:xfrm>
            <a:off x="5120640" y="2329926"/>
            <a:ext cx="3613674" cy="3613674"/>
          </a:xfrm>
          <a:prstGeom prst="rect">
            <a:avLst/>
          </a:prstGeom>
        </p:spPr>
      </p:pic>
    </p:spTree>
    <p:extLst>
      <p:ext uri="{BB962C8B-B14F-4D97-AF65-F5344CB8AC3E}">
        <p14:creationId xmlns:p14="http://schemas.microsoft.com/office/powerpoint/2010/main" val="1339745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458200" cy="762000"/>
          </a:xfrm>
        </p:spPr>
        <p:txBody>
          <a:bodyPr>
            <a:normAutofit/>
          </a:bodyPr>
          <a:lstStyle/>
          <a:p>
            <a:r>
              <a:rPr lang="en-US" sz="3200" dirty="0"/>
              <a:t>The Lord’s Prayer</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516467" y="1371600"/>
            <a:ext cx="8305800" cy="4305300"/>
          </a:xfrm>
        </p:spPr>
        <p:txBody>
          <a:bodyPr>
            <a:normAutofit/>
          </a:bodyPr>
          <a:lstStyle/>
          <a:p>
            <a:pPr lvl="0"/>
            <a:r>
              <a:rPr lang="en-US" dirty="0"/>
              <a:t>It is the most central prayer to our faith.</a:t>
            </a:r>
          </a:p>
          <a:p>
            <a:pPr lvl="0"/>
            <a:r>
              <a:rPr lang="en-US" dirty="0"/>
              <a:t>It is the words of Jesus, the Word of God.</a:t>
            </a:r>
          </a:p>
          <a:p>
            <a:pPr lvl="0"/>
            <a:r>
              <a:rPr lang="en-US" dirty="0"/>
              <a:t>It consists of seven petitions.</a:t>
            </a:r>
          </a:p>
          <a:p>
            <a:pPr lvl="0"/>
            <a:r>
              <a:rPr lang="en-US" dirty="0"/>
              <a:t>We share this prayer in common with all Christians.</a:t>
            </a:r>
          </a:p>
        </p:txBody>
      </p:sp>
      <p:pic>
        <p:nvPicPr>
          <p:cNvPr id="5" name="Picture 4">
            <a:extLst>
              <a:ext uri="{FF2B5EF4-FFF2-40B4-BE49-F238E27FC236}">
                <a16:creationId xmlns:a16="http://schemas.microsoft.com/office/drawing/2014/main" id="{937A43A5-A5C9-D54B-BE6B-DC0644C2C1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0800" y="3276600"/>
            <a:ext cx="4000500" cy="2999097"/>
          </a:xfrm>
          <a:prstGeom prst="rect">
            <a:avLst/>
          </a:prstGeom>
        </p:spPr>
      </p:pic>
    </p:spTree>
    <p:extLst>
      <p:ext uri="{BB962C8B-B14F-4D97-AF65-F5344CB8AC3E}">
        <p14:creationId xmlns:p14="http://schemas.microsoft.com/office/powerpoint/2010/main" val="3711527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68" y="900057"/>
            <a:ext cx="8482263" cy="533400"/>
          </a:xfrm>
        </p:spPr>
        <p:txBody>
          <a:bodyPr>
            <a:noAutofit/>
          </a:bodyPr>
          <a:lstStyle/>
          <a:p>
            <a:r>
              <a:rPr lang="en-US" sz="3200" dirty="0"/>
              <a:t>Morality in the Bible</a:t>
            </a:r>
          </a:p>
        </p:txBody>
      </p:sp>
      <p:sp>
        <p:nvSpPr>
          <p:cNvPr id="11" name="Content Placeholder 2">
            <a:extLst>
              <a:ext uri="{FF2B5EF4-FFF2-40B4-BE49-F238E27FC236}">
                <a16:creationId xmlns:a16="http://schemas.microsoft.com/office/drawing/2014/main" id="{AE76A40E-AB85-034A-B0D5-047B2237C82F}"/>
              </a:ext>
            </a:extLst>
          </p:cNvPr>
          <p:cNvSpPr txBox="1">
            <a:spLocks/>
          </p:cNvSpPr>
          <p:nvPr/>
        </p:nvSpPr>
        <p:spPr>
          <a:xfrm>
            <a:off x="534295" y="1552686"/>
            <a:ext cx="4191000" cy="42097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Scripture helps us </a:t>
            </a:r>
            <a:br>
              <a:rPr lang="en-US" dirty="0"/>
            </a:br>
            <a:r>
              <a:rPr lang="en-US" dirty="0"/>
              <a:t>discern what is good.</a:t>
            </a:r>
          </a:p>
          <a:p>
            <a:pPr lvl="0"/>
            <a:r>
              <a:rPr lang="en-US" dirty="0"/>
              <a:t>Great Commandment: </a:t>
            </a:r>
            <a:br>
              <a:rPr lang="en-US" dirty="0"/>
            </a:br>
            <a:r>
              <a:rPr lang="en-US" dirty="0"/>
              <a:t>the Law of Love</a:t>
            </a:r>
          </a:p>
          <a:p>
            <a:pPr lvl="0"/>
            <a:r>
              <a:rPr lang="en-US" dirty="0"/>
              <a:t>Jesus: best example of living a moral human life</a:t>
            </a:r>
          </a:p>
        </p:txBody>
      </p:sp>
      <p:pic>
        <p:nvPicPr>
          <p:cNvPr id="4" name="Picture 3">
            <a:extLst>
              <a:ext uri="{FF2B5EF4-FFF2-40B4-BE49-F238E27FC236}">
                <a16:creationId xmlns:a16="http://schemas.microsoft.com/office/drawing/2014/main" id="{7E6211CD-D948-C54A-B448-D2DF109894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8767" y="1476488"/>
            <a:ext cx="4100450" cy="4285930"/>
          </a:xfrm>
          <a:prstGeom prst="rect">
            <a:avLst/>
          </a:prstGeom>
        </p:spPr>
      </p:pic>
    </p:spTree>
    <p:extLst>
      <p:ext uri="{BB962C8B-B14F-4D97-AF65-F5344CB8AC3E}">
        <p14:creationId xmlns:p14="http://schemas.microsoft.com/office/powerpoint/2010/main" val="3507123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482263" cy="533400"/>
          </a:xfrm>
        </p:spPr>
        <p:txBody>
          <a:bodyPr>
            <a:noAutofit/>
          </a:bodyPr>
          <a:lstStyle/>
          <a:p>
            <a:r>
              <a:rPr lang="en-US" sz="3200" i="1" dirty="0"/>
              <a:t>Lectio Divina</a:t>
            </a:r>
          </a:p>
        </p:txBody>
      </p:sp>
      <p:sp>
        <p:nvSpPr>
          <p:cNvPr id="11" name="Content Placeholder 2">
            <a:extLst>
              <a:ext uri="{FF2B5EF4-FFF2-40B4-BE49-F238E27FC236}">
                <a16:creationId xmlns:a16="http://schemas.microsoft.com/office/drawing/2014/main" id="{AE76A40E-AB85-034A-B0D5-047B2237C82F}"/>
              </a:ext>
            </a:extLst>
          </p:cNvPr>
          <p:cNvSpPr txBox="1">
            <a:spLocks/>
          </p:cNvSpPr>
          <p:nvPr/>
        </p:nvSpPr>
        <p:spPr>
          <a:xfrm>
            <a:off x="1231231" y="1447800"/>
            <a:ext cx="6781800" cy="42097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Latin for “divine [or holy] reading”</a:t>
            </a:r>
          </a:p>
          <a:p>
            <a:pPr lvl="0"/>
            <a:r>
              <a:rPr lang="en-US" dirty="0"/>
              <a:t>Can be practiced alone or with others</a:t>
            </a:r>
          </a:p>
          <a:p>
            <a:pPr lvl="0"/>
            <a:r>
              <a:rPr lang="en-US" dirty="0"/>
              <a:t>Allows us to listen deeply to God’s Word</a:t>
            </a:r>
          </a:p>
        </p:txBody>
      </p:sp>
      <p:pic>
        <p:nvPicPr>
          <p:cNvPr id="5" name="Picture 4">
            <a:extLst>
              <a:ext uri="{FF2B5EF4-FFF2-40B4-BE49-F238E27FC236}">
                <a16:creationId xmlns:a16="http://schemas.microsoft.com/office/drawing/2014/main" id="{94EEF077-A3D9-3249-95F0-673FE77797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3048000"/>
            <a:ext cx="4495800" cy="2997200"/>
          </a:xfrm>
          <a:prstGeom prst="rect">
            <a:avLst/>
          </a:prstGeom>
        </p:spPr>
      </p:pic>
    </p:spTree>
    <p:extLst>
      <p:ext uri="{BB962C8B-B14F-4D97-AF65-F5344CB8AC3E}">
        <p14:creationId xmlns:p14="http://schemas.microsoft.com/office/powerpoint/2010/main" val="1686076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482263" cy="533400"/>
          </a:xfrm>
        </p:spPr>
        <p:txBody>
          <a:bodyPr>
            <a:noAutofit/>
          </a:bodyPr>
          <a:lstStyle/>
          <a:p>
            <a:r>
              <a:rPr lang="en-US" sz="3200" dirty="0"/>
              <a:t>The Steps of </a:t>
            </a:r>
            <a:r>
              <a:rPr lang="en-US" sz="3200" i="1" dirty="0"/>
              <a:t>Lectio Divina</a:t>
            </a:r>
          </a:p>
        </p:txBody>
      </p:sp>
      <p:sp>
        <p:nvSpPr>
          <p:cNvPr id="11" name="Content Placeholder 2">
            <a:extLst>
              <a:ext uri="{FF2B5EF4-FFF2-40B4-BE49-F238E27FC236}">
                <a16:creationId xmlns:a16="http://schemas.microsoft.com/office/drawing/2014/main" id="{AE76A40E-AB85-034A-B0D5-047B2237C82F}"/>
              </a:ext>
            </a:extLst>
          </p:cNvPr>
          <p:cNvSpPr txBox="1">
            <a:spLocks/>
          </p:cNvSpPr>
          <p:nvPr/>
        </p:nvSpPr>
        <p:spPr>
          <a:xfrm>
            <a:off x="952500" y="1524000"/>
            <a:ext cx="6781800" cy="42097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i="1" dirty="0"/>
              <a:t>Lectio</a:t>
            </a:r>
            <a:r>
              <a:rPr lang="en-US" dirty="0"/>
              <a:t> (Reading)</a:t>
            </a:r>
          </a:p>
          <a:p>
            <a:pPr lvl="0"/>
            <a:r>
              <a:rPr lang="en-US" i="1" dirty="0"/>
              <a:t>Meditatio</a:t>
            </a:r>
            <a:r>
              <a:rPr lang="en-US" dirty="0"/>
              <a:t> (Meditation)</a:t>
            </a:r>
          </a:p>
          <a:p>
            <a:pPr lvl="0"/>
            <a:r>
              <a:rPr lang="en-US" i="1" dirty="0"/>
              <a:t>Oratio</a:t>
            </a:r>
            <a:r>
              <a:rPr lang="en-US" dirty="0"/>
              <a:t> (Prayer)</a:t>
            </a:r>
          </a:p>
          <a:p>
            <a:pPr lvl="0"/>
            <a:r>
              <a:rPr lang="en-US" i="1" dirty="0"/>
              <a:t>Contemplatio</a:t>
            </a:r>
            <a:r>
              <a:rPr lang="en-US" dirty="0"/>
              <a:t> (Contemplation)</a:t>
            </a:r>
          </a:p>
          <a:p>
            <a:pPr lvl="0"/>
            <a:r>
              <a:rPr lang="en-US" i="1" dirty="0"/>
              <a:t>Actio</a:t>
            </a:r>
            <a:r>
              <a:rPr lang="en-US" dirty="0"/>
              <a:t> (Action)</a:t>
            </a:r>
          </a:p>
        </p:txBody>
      </p:sp>
      <p:pic>
        <p:nvPicPr>
          <p:cNvPr id="4" name="Picture 3">
            <a:extLst>
              <a:ext uri="{FF2B5EF4-FFF2-40B4-BE49-F238E27FC236}">
                <a16:creationId xmlns:a16="http://schemas.microsoft.com/office/drawing/2014/main" id="{0A458E1A-48C8-5140-89AB-977418A949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600" y="3429000"/>
            <a:ext cx="4114800" cy="2743200"/>
          </a:xfrm>
          <a:prstGeom prst="rect">
            <a:avLst/>
          </a:prstGeom>
        </p:spPr>
      </p:pic>
    </p:spTree>
    <p:extLst>
      <p:ext uri="{BB962C8B-B14F-4D97-AF65-F5344CB8AC3E}">
        <p14:creationId xmlns:p14="http://schemas.microsoft.com/office/powerpoint/2010/main" val="2771736695"/>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882</TotalTime>
  <Words>503</Words>
  <Application>Microsoft Office PowerPoint</Application>
  <PresentationFormat>On-screen Show (4:3)</PresentationFormat>
  <Paragraphs>87</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LIC Presentation template</vt:lpstr>
      <vt:lpstr>Scripture in the  Life of the Church</vt:lpstr>
      <vt:lpstr>PowerPoint Presentation</vt:lpstr>
      <vt:lpstr>PowerPoint Presentation</vt:lpstr>
      <vt:lpstr>Scripture Is a Primary Way to Know  and Love Jesus </vt:lpstr>
      <vt:lpstr>The Use of Scripture in Liturgical Prayer </vt:lpstr>
      <vt:lpstr>The Lord’s Prayer</vt:lpstr>
      <vt:lpstr>Morality in the Bible</vt:lpstr>
      <vt:lpstr>Lectio Divina</vt:lpstr>
      <vt:lpstr>The Steps of Lectio Divina</vt:lpstr>
      <vt:lpstr>The Stations of the Cross</vt:lpstr>
      <vt:lpstr>The Rosary</vt:lpstr>
      <vt:lpstr>How to Pray the Rosary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98</cp:revision>
  <dcterms:created xsi:type="dcterms:W3CDTF">2011-01-10T17:35:40Z</dcterms:created>
  <dcterms:modified xsi:type="dcterms:W3CDTF">2019-02-15T20:17:29Z</dcterms:modified>
</cp:coreProperties>
</file>